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68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63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6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7595" y="494030"/>
            <a:ext cx="1266825" cy="69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输入</a:t>
            </a:r>
            <a:r>
              <a:rPr lang="zh-CN" altLang="en-US"/>
              <a:t>视频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71520" y="494030"/>
            <a:ext cx="1266825" cy="69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视频</a:t>
            </a:r>
            <a:endParaRPr lang="zh-CN" altLang="en-US"/>
          </a:p>
          <a:p>
            <a:pPr algn="ctr"/>
            <a:r>
              <a:rPr lang="zh-CN" altLang="en-US"/>
              <a:t>预处理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6" idx="3"/>
          </p:cNvCxnSpPr>
          <p:nvPr/>
        </p:nvCxnSpPr>
        <p:spPr>
          <a:xfrm flipV="1">
            <a:off x="2344420" y="835025"/>
            <a:ext cx="935355" cy="444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65445" y="494030"/>
            <a:ext cx="1266825" cy="69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yolov8</a:t>
            </a:r>
            <a:endParaRPr lang="en-US" altLang="zh-CN"/>
          </a:p>
          <a:p>
            <a:pPr algn="ctr"/>
            <a:r>
              <a:rPr lang="zh-CN" altLang="en-US"/>
              <a:t>识别</a:t>
            </a:r>
            <a:r>
              <a:rPr lang="zh-CN" altLang="en-US"/>
              <a:t>对象</a:t>
            </a:r>
            <a:endParaRPr lang="zh-CN" altLang="en-US"/>
          </a:p>
        </p:txBody>
      </p:sp>
      <p:cxnSp>
        <p:nvCxnSpPr>
          <p:cNvPr id="10" name="直接箭头连接符 9"/>
          <p:cNvCxnSpPr>
            <a:stCxn id="7" idx="3"/>
            <a:endCxn id="9" idx="1"/>
          </p:cNvCxnSpPr>
          <p:nvPr/>
        </p:nvCxnSpPr>
        <p:spPr>
          <a:xfrm>
            <a:off x="4538345" y="839470"/>
            <a:ext cx="927100" cy="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659370" y="491490"/>
            <a:ext cx="1266825" cy="69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/>
              <a:t>deepsort</a:t>
            </a:r>
            <a:endParaRPr lang="en-US"/>
          </a:p>
          <a:p>
            <a:pPr algn="ctr"/>
            <a:r>
              <a:rPr lang="zh-CN" altLang="en-US"/>
              <a:t>跟踪对象</a:t>
            </a:r>
            <a:endParaRPr lang="zh-CN" altLang="en-US"/>
          </a:p>
        </p:txBody>
      </p:sp>
      <p:cxnSp>
        <p:nvCxnSpPr>
          <p:cNvPr id="12" name="直接箭头连接符 11"/>
          <p:cNvCxnSpPr>
            <a:stCxn id="9" idx="3"/>
            <a:endCxn id="11" idx="1"/>
          </p:cNvCxnSpPr>
          <p:nvPr/>
        </p:nvCxnSpPr>
        <p:spPr>
          <a:xfrm flipV="1">
            <a:off x="6732270" y="836930"/>
            <a:ext cx="927100" cy="254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53295" y="491490"/>
            <a:ext cx="1266825" cy="69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统计分析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11" idx="3"/>
            <a:endCxn id="13" idx="1"/>
          </p:cNvCxnSpPr>
          <p:nvPr/>
        </p:nvCxnSpPr>
        <p:spPr>
          <a:xfrm>
            <a:off x="8926195" y="836930"/>
            <a:ext cx="927100" cy="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2815590"/>
            <a:ext cx="1583055" cy="89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2904490"/>
            <a:ext cx="1583055" cy="89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3012440"/>
            <a:ext cx="1583055" cy="89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" y="3139440"/>
            <a:ext cx="1583055" cy="89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右箭头 19"/>
          <p:cNvSpPr/>
          <p:nvPr/>
        </p:nvSpPr>
        <p:spPr>
          <a:xfrm>
            <a:off x="2401570" y="3231515"/>
            <a:ext cx="473075" cy="241300"/>
          </a:xfrm>
          <a:prstGeom prst="rightArrow">
            <a:avLst>
              <a:gd name="adj1" fmla="val 3043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2775585"/>
            <a:ext cx="1513840" cy="855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340" y="2884805"/>
            <a:ext cx="1544955" cy="873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70" y="3005455"/>
            <a:ext cx="1544955" cy="873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670" y="3139440"/>
            <a:ext cx="1544955" cy="873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074670" y="2445385"/>
                <a:ext cx="1582420" cy="330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~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670" y="2445385"/>
                <a:ext cx="1582420" cy="330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右箭头 25"/>
          <p:cNvSpPr/>
          <p:nvPr/>
        </p:nvSpPr>
        <p:spPr>
          <a:xfrm>
            <a:off x="4999990" y="3231515"/>
            <a:ext cx="473075" cy="241300"/>
          </a:xfrm>
          <a:prstGeom prst="rightArrow">
            <a:avLst>
              <a:gd name="adj1" fmla="val 3043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135" y="1895475"/>
            <a:ext cx="1207135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770" y="2641600"/>
            <a:ext cx="1213485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770" y="3387725"/>
            <a:ext cx="1213485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5525135" y="4073525"/>
                <a:ext cx="120777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⋮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135" y="4073525"/>
                <a:ext cx="120777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770" y="4429125"/>
            <a:ext cx="1213485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右箭头 32"/>
          <p:cNvSpPr/>
          <p:nvPr/>
        </p:nvSpPr>
        <p:spPr>
          <a:xfrm>
            <a:off x="6959600" y="3231515"/>
            <a:ext cx="473075" cy="241300"/>
          </a:xfrm>
          <a:prstGeom prst="rightArrow">
            <a:avLst>
              <a:gd name="adj1" fmla="val 3043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5054600" y="1504950"/>
                <a:ext cx="2082165" cy="330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𝑇𝑂𝐿𝑂𝑣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600" y="1504950"/>
                <a:ext cx="2082165" cy="3302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2951480" y="5708650"/>
                <a:ext cx="6127750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表示</a:t>
                </a:r>
                <a:r>
                  <a:rPr lang="zh-CN" altLang="en-US"/>
                  <a:t>图像帧</a:t>
                </a:r>
                <a:endParaRPr lang="zh-CN" altLang="en-US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𝑌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表示</a:t>
                </a:r>
                <a:r>
                  <a:rPr lang="en-US" altLang="zh-CN"/>
                  <a:t>yolov8</a:t>
                </a:r>
                <a:r>
                  <a:rPr lang="zh-CN" altLang="en-US"/>
                  <a:t>每帧识别的对象</a:t>
                </a:r>
                <a:r>
                  <a:rPr lang="zh-CN" altLang="en-US"/>
                  <a:t>特征参数</a:t>
                </a:r>
                <a:endParaRPr lang="zh-CN" altLang="en-US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表示</a:t>
                </a:r>
                <a:r>
                  <a:rPr lang="en-US" altLang="zh-CN"/>
                  <a:t>deepsort</a:t>
                </a:r>
                <a:r>
                  <a:rPr lang="zh-CN" altLang="en-US"/>
                  <a:t>识别前后帧的对象参数，</a:t>
                </a:r>
                <a:r>
                  <a:rPr lang="zh-CN" altLang="en-US"/>
                  <a:t>是一个列表</a:t>
                </a:r>
                <a:endParaRPr lang="zh-CN" altLang="en-US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480" y="5708650"/>
                <a:ext cx="6127750" cy="9220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9370" y="2386965"/>
            <a:ext cx="1213485" cy="699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400" y="3566795"/>
            <a:ext cx="1228090" cy="699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7645400" y="3142615"/>
                <a:ext cx="120777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⋮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00" y="3142615"/>
                <a:ext cx="120777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7079615" y="1997075"/>
                <a:ext cx="2515235" cy="330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𝐷𝑒𝑒𝑝𝑆𝑂𝑅𝑇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15" y="1997075"/>
                <a:ext cx="2515235" cy="3302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右箭头 40"/>
          <p:cNvSpPr/>
          <p:nvPr/>
        </p:nvSpPr>
        <p:spPr>
          <a:xfrm>
            <a:off x="9173210" y="3231515"/>
            <a:ext cx="473075" cy="241300"/>
          </a:xfrm>
          <a:prstGeom prst="rightArrow">
            <a:avLst>
              <a:gd name="adj1" fmla="val 3043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2650" y="2884805"/>
            <a:ext cx="1224280" cy="1120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" name="组合 20"/>
          <p:cNvGrpSpPr/>
          <p:nvPr/>
        </p:nvGrpSpPr>
        <p:grpSpPr>
          <a:xfrm>
            <a:off x="1496060" y="464185"/>
            <a:ext cx="8143240" cy="5377180"/>
            <a:chOff x="2159" y="-83"/>
            <a:chExt cx="12824" cy="8468"/>
          </a:xfrm>
        </p:grpSpPr>
        <p:pic>
          <p:nvPicPr>
            <p:cNvPr id="4" name="图片 3" descr="10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18" y="4463"/>
              <a:ext cx="6065" cy="3466"/>
            </a:xfrm>
            <a:prstGeom prst="rect">
              <a:avLst/>
            </a:prstGeom>
          </p:spPr>
        </p:pic>
        <p:pic>
          <p:nvPicPr>
            <p:cNvPr id="5" name="图片 4" descr="1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6" y="647"/>
              <a:ext cx="6067" cy="3467"/>
            </a:xfrm>
            <a:prstGeom prst="rect">
              <a:avLst/>
            </a:prstGeom>
          </p:spPr>
        </p:pic>
        <p:pic>
          <p:nvPicPr>
            <p:cNvPr id="6" name="图片 5" descr="10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17" y="648"/>
              <a:ext cx="6066" cy="3466"/>
            </a:xfrm>
            <a:prstGeom prst="rect">
              <a:avLst/>
            </a:prstGeom>
          </p:spPr>
        </p:pic>
        <p:pic>
          <p:nvPicPr>
            <p:cNvPr id="7" name="图片 6" descr="10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75" y="4463"/>
              <a:ext cx="6068" cy="346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143" y="7740"/>
              <a:ext cx="731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时间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1584" y="7740"/>
              <a:ext cx="731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时间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143" y="3928"/>
              <a:ext cx="731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时间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584" y="3928"/>
              <a:ext cx="731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时间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2159" y="3699"/>
                  <a:ext cx="464" cy="4686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noAutofit/>
                </a:bodyPr>
                <a:p>
                  <a:pPr algn="ctr"/>
                  <a:r>
                    <a:rPr lang="zh-CN" altLang="en-US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帧平均流量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/[pcu </a:t>
                  </a:r>
                  <a14:m>
                    <m:oMath xmlns:m="http://schemas.openxmlformats.org/officeDocument/2006/math">
                      <m:r>
                        <a:rPr lang="en-US" altLang="zh-CN" sz="900" i="1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m:t>∙</m:t>
                      </m:r>
                    </m:oMath>
                  </a14:m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 (100 frames)</a:t>
                  </a:r>
                  <a:r>
                    <a:rPr lang="en-US" altLang="zh-CN" sz="900" baseline="300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-1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]</a:t>
                  </a:r>
                  <a:endParaRPr lang="en-US" altLang="zh-CN" sz="9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9" y="3699"/>
                  <a:ext cx="464" cy="4686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8590" y="3699"/>
                  <a:ext cx="464" cy="4686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noAutofit/>
                </a:bodyPr>
                <a:p>
                  <a:pPr algn="ctr"/>
                  <a:r>
                    <a:rPr lang="zh-CN" altLang="en-US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帧平均流量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/[pcu </a:t>
                  </a:r>
                  <a14:m>
                    <m:oMath xmlns:m="http://schemas.openxmlformats.org/officeDocument/2006/math">
                      <m:r>
                        <a:rPr lang="en-US" altLang="zh-CN" sz="900" i="1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m:t>∙</m:t>
                      </m:r>
                    </m:oMath>
                  </a14:m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 (100 frames)</a:t>
                  </a:r>
                  <a:r>
                    <a:rPr lang="en-US" altLang="zh-CN" sz="900" baseline="300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-1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]</a:t>
                  </a:r>
                  <a:endParaRPr lang="en-US" altLang="zh-CN" sz="9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0" y="3699"/>
                  <a:ext cx="464" cy="4686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8590" y="-83"/>
                  <a:ext cx="464" cy="4686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noAutofit/>
                </a:bodyPr>
                <a:p>
                  <a:pPr algn="ctr"/>
                  <a:r>
                    <a:rPr lang="zh-CN" altLang="en-US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帧平均流量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/[pcu </a:t>
                  </a:r>
                  <a14:m>
                    <m:oMath xmlns:m="http://schemas.openxmlformats.org/officeDocument/2006/math">
                      <m:r>
                        <a:rPr lang="en-US" altLang="zh-CN" sz="900" i="1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m:t>∙</m:t>
                      </m:r>
                    </m:oMath>
                  </a14:m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 (100 frames)</a:t>
                  </a:r>
                  <a:r>
                    <a:rPr lang="en-US" altLang="zh-CN" sz="900" baseline="300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-1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]</a:t>
                  </a:r>
                  <a:endParaRPr lang="en-US" altLang="zh-CN" sz="9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0" y="-83"/>
                  <a:ext cx="464" cy="4686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159" y="-83"/>
                  <a:ext cx="464" cy="4686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noAutofit/>
                </a:bodyPr>
                <a:p>
                  <a:pPr algn="ctr"/>
                  <a:r>
                    <a:rPr lang="zh-CN" altLang="en-US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帧平均流量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/[pcu </a:t>
                  </a:r>
                  <a14:m>
                    <m:oMath xmlns:m="http://schemas.openxmlformats.org/officeDocument/2006/math">
                      <m:r>
                        <a:rPr lang="en-US" altLang="zh-CN" sz="900" i="1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m:t>∙</m:t>
                      </m:r>
                    </m:oMath>
                  </a14:m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 (100 frames)</a:t>
                  </a:r>
                  <a:r>
                    <a:rPr lang="en-US" altLang="zh-CN" sz="900" baseline="300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-1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]</a:t>
                  </a:r>
                  <a:endParaRPr lang="en-US" altLang="zh-CN" sz="9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9" y="-83"/>
                  <a:ext cx="464" cy="4686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/>
            <p:cNvSpPr txBox="1"/>
            <p:nvPr/>
          </p:nvSpPr>
          <p:spPr>
            <a:xfrm>
              <a:off x="3666" y="4180"/>
              <a:ext cx="3684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(a) 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第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个点路段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数据统计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0109" y="4258"/>
              <a:ext cx="3684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(b) 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第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2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个点路段数据统计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666" y="7997"/>
              <a:ext cx="3684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c) 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第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个点路段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数据统计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109" y="7997"/>
              <a:ext cx="3684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d) 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第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个点路段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数据统计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0980" y="1040765"/>
            <a:ext cx="6368415" cy="47764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926330" y="5594985"/>
            <a:ext cx="233934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38145" y="1427480"/>
            <a:ext cx="294640" cy="4167505"/>
          </a:xfrm>
          <a:prstGeom prst="rect">
            <a:avLst/>
          </a:prstGeom>
          <a:noFill/>
        </p:spPr>
        <p:txBody>
          <a:bodyPr vert="vert270" wrap="square" rtlCol="0">
            <a:noAutofit/>
          </a:bodyPr>
          <a:p>
            <a:pPr algn="ctr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滞留时间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1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240915" y="1324610"/>
            <a:ext cx="3600000" cy="216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图片 50" descr="652524fe8275254abbb8ec14f3dddd8"/>
          <p:cNvPicPr/>
          <p:nvPr/>
        </p:nvPicPr>
        <p:blipFill>
          <a:blip r:embed="rId2"/>
          <a:stretch>
            <a:fillRect/>
          </a:stretch>
        </p:blipFill>
        <p:spPr>
          <a:xfrm>
            <a:off x="6080760" y="1324610"/>
            <a:ext cx="3600000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240915" y="3800475"/>
            <a:ext cx="3600000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6080760" y="3800475"/>
            <a:ext cx="3600000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2870835" y="3533140"/>
            <a:ext cx="2339340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(a)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个点路段预处理帧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11315" y="3533140"/>
            <a:ext cx="2339340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(b)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个点路段预处理帧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70835" y="6066790"/>
            <a:ext cx="2339340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(c)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个点路段预处理帧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1315" y="6066790"/>
            <a:ext cx="2339340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(d)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个点路段预处理帧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5648325" y="3319145"/>
          <a:ext cx="895350" cy="177800"/>
        </p:xfrm>
        <a:graphic>
          <a:graphicData uri="http://schemas.openxmlformats.org/drawingml/2006/table">
            <a:tbl>
              <a:tblPr/>
              <a:tblGrid>
                <a:gridCol w="895350"/>
              </a:tblGrid>
              <a:tr h="17780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0.409380952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5648325" y="3319145"/>
          <a:ext cx="895350" cy="177800"/>
        </p:xfrm>
        <a:graphic>
          <a:graphicData uri="http://schemas.openxmlformats.org/drawingml/2006/table">
            <a:tbl>
              <a:tblPr/>
              <a:tblGrid>
                <a:gridCol w="895350"/>
              </a:tblGrid>
              <a:tr h="17780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0.409380952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车密度统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946150"/>
            <a:ext cx="6515735" cy="48869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65650" y="5594985"/>
            <a:ext cx="233934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43505" y="1427480"/>
            <a:ext cx="294640" cy="4167505"/>
          </a:xfrm>
          <a:prstGeom prst="rect">
            <a:avLst/>
          </a:prstGeom>
          <a:noFill/>
        </p:spPr>
        <p:txBody>
          <a:bodyPr vert="vert270" wrap="square" rtlCol="0">
            <a:noAutofit/>
          </a:bodyPr>
          <a:p>
            <a:pPr algn="ctr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车密度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/p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cu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commondata" val="eyJoZGlkIjoiZWM3NDcxN2ZlODI3NTM4NmZkYmRhYTA3MzU1YmRhZjA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WPS 演示</Application>
  <PresentationFormat>宽屏</PresentationFormat>
  <Paragraphs>71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宋体</vt:lpstr>
      <vt:lpstr>Wingdings</vt:lpstr>
      <vt:lpstr>Wingdings</vt:lpstr>
      <vt:lpstr>Cambria Math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彭</cp:lastModifiedBy>
  <cp:revision>161</cp:revision>
  <dcterms:created xsi:type="dcterms:W3CDTF">2019-06-19T02:08:00Z</dcterms:created>
  <dcterms:modified xsi:type="dcterms:W3CDTF">2024-09-23T16:59:48Z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3AC64D4ED3404233A439E88F42F17A25_11</vt:lpwstr>
  </property>
</Properties>
</file>